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72" r:id="rId3"/>
    <p:sldId id="271" r:id="rId4"/>
    <p:sldId id="265" r:id="rId5"/>
    <p:sldId id="278" r:id="rId6"/>
    <p:sldId id="261" r:id="rId7"/>
    <p:sldId id="274" r:id="rId8"/>
    <p:sldId id="268" r:id="rId9"/>
    <p:sldId id="276" r:id="rId10"/>
    <p:sldId id="263" r:id="rId11"/>
    <p:sldId id="269" r:id="rId12"/>
    <p:sldId id="277" r:id="rId13"/>
    <p:sldId id="27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93" autoAdjust="0"/>
  </p:normalViewPr>
  <p:slideViewPr>
    <p:cSldViewPr>
      <p:cViewPr varScale="1">
        <p:scale>
          <a:sx n="38" d="100"/>
          <a:sy n="38" d="100"/>
        </p:scale>
        <p:origin x="1639" y="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C92799-8053-44FE-92DA-174869E559B1}" type="datetimeFigureOut">
              <a:rPr lang="en-GB" smtClean="0"/>
              <a:t>15/04/2021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28886-4662-4318-8CDB-AEEC2630371C}" type="slidenum">
              <a:rPr lang="en-GB" smtClean="0"/>
              <a:t>‹#›</a:t>
            </a:fld>
            <a:endParaRPr lang="en-GB"/>
          </a:p>
        </p:txBody>
      </p:sp>
    </p:spTree>
    <p:extLst>
      <p:ext uri="{BB962C8B-B14F-4D97-AF65-F5344CB8AC3E}">
        <p14:creationId xmlns:p14="http://schemas.microsoft.com/office/powerpoint/2010/main" val="174386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stalkinghelpline.org/"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file:///C:\Users\Anne\Downloads\getsafeonline.or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69528886-4662-4318-8CDB-AEEC2630371C}" type="slidenum">
              <a:rPr lang="en-GB" smtClean="0"/>
              <a:t>1</a:t>
            </a:fld>
            <a:endParaRPr lang="en-GB"/>
          </a:p>
        </p:txBody>
      </p:sp>
    </p:spTree>
    <p:extLst>
      <p:ext uri="{BB962C8B-B14F-4D97-AF65-F5344CB8AC3E}">
        <p14:creationId xmlns:p14="http://schemas.microsoft.com/office/powerpoint/2010/main" val="3825815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Read the scenario on </a:t>
            </a:r>
            <a:r>
              <a:rPr lang="en-GB" sz="1200" i="1" kern="1200" dirty="0" smtClean="0">
                <a:solidFill>
                  <a:schemeClr val="tx1"/>
                </a:solidFill>
                <a:effectLst/>
                <a:latin typeface="+mn-lt"/>
                <a:ea typeface="+mn-ea"/>
                <a:cs typeface="+mn-cs"/>
              </a:rPr>
              <a:t>Resource 3: What could they do?.</a:t>
            </a:r>
            <a:r>
              <a:rPr lang="en-GB" sz="1200" i="1" kern="1200" baseline="0" dirty="0" smtClean="0">
                <a:solidFill>
                  <a:schemeClr val="tx1"/>
                </a:solidFill>
                <a:effectLst/>
                <a:latin typeface="+mn-lt"/>
                <a:ea typeface="+mn-ea"/>
                <a:cs typeface="+mn-cs"/>
              </a:rPr>
              <a:t> </a:t>
            </a:r>
            <a:r>
              <a:rPr lang="en-GB" sz="1200" i="0" kern="1200" dirty="0" smtClean="0">
                <a:solidFill>
                  <a:schemeClr val="tx1"/>
                </a:solidFill>
                <a:effectLst/>
                <a:latin typeface="+mn-lt"/>
                <a:ea typeface="+mn-ea"/>
                <a:cs typeface="+mn-cs"/>
              </a:rPr>
              <a:t>Students</a:t>
            </a:r>
            <a:r>
              <a:rPr lang="en-GB" sz="1200" kern="1200" dirty="0" smtClean="0">
                <a:solidFill>
                  <a:schemeClr val="tx1"/>
                </a:solidFill>
                <a:effectLst/>
                <a:latin typeface="+mn-lt"/>
                <a:ea typeface="+mn-ea"/>
                <a:cs typeface="+mn-cs"/>
              </a:rPr>
              <a:t> discuss responses to the questions in groups. Ask each group to nominate someone to feedback their group’s points.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Key points to draw out are in the teacher notes.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Support: Ask students to list 3 actions to take if they are worried about stalking behaviour.</a:t>
            </a:r>
          </a:p>
          <a:p>
            <a:r>
              <a:rPr lang="en-GB" sz="1200" kern="1200" dirty="0" smtClean="0">
                <a:solidFill>
                  <a:schemeClr val="tx1"/>
                </a:solidFill>
                <a:effectLst/>
                <a:latin typeface="+mn-lt"/>
                <a:ea typeface="+mn-ea"/>
                <a:cs typeface="+mn-cs"/>
              </a:rPr>
              <a:t>Extension:  An extension scenario on harassment is provided.</a:t>
            </a:r>
          </a:p>
        </p:txBody>
      </p:sp>
      <p:sp>
        <p:nvSpPr>
          <p:cNvPr id="4" name="Slide Number Placeholder 3"/>
          <p:cNvSpPr>
            <a:spLocks noGrp="1"/>
          </p:cNvSpPr>
          <p:nvPr>
            <p:ph type="sldNum" sz="quarter" idx="10"/>
          </p:nvPr>
        </p:nvSpPr>
        <p:spPr/>
        <p:txBody>
          <a:bodyPr/>
          <a:lstStyle/>
          <a:p>
            <a:fld id="{69528886-4662-4318-8CDB-AEEC2630371C}" type="slidenum">
              <a:rPr lang="en-GB" smtClean="0"/>
              <a:t>10</a:t>
            </a:fld>
            <a:endParaRPr lang="en-GB"/>
          </a:p>
        </p:txBody>
      </p:sp>
    </p:spTree>
    <p:extLst>
      <p:ext uri="{BB962C8B-B14F-4D97-AF65-F5344CB8AC3E}">
        <p14:creationId xmlns:p14="http://schemas.microsoft.com/office/powerpoint/2010/main" val="4212546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Ask students how they could help if a friend is being harassed or stalked. Come up with 3 clear suggestions as individuals and then share these to create 5 key ideas as a class.</a:t>
            </a:r>
          </a:p>
        </p:txBody>
      </p:sp>
      <p:sp>
        <p:nvSpPr>
          <p:cNvPr id="4" name="Slide Number Placeholder 3"/>
          <p:cNvSpPr>
            <a:spLocks noGrp="1"/>
          </p:cNvSpPr>
          <p:nvPr>
            <p:ph type="sldNum" sz="quarter" idx="10"/>
          </p:nvPr>
        </p:nvSpPr>
        <p:spPr/>
        <p:txBody>
          <a:bodyPr/>
          <a:lstStyle/>
          <a:p>
            <a:fld id="{69528886-4662-4318-8CDB-AEEC2630371C}" type="slidenum">
              <a:rPr lang="en-GB" smtClean="0"/>
              <a:t>11</a:t>
            </a:fld>
            <a:endParaRPr lang="en-GB"/>
          </a:p>
        </p:txBody>
      </p:sp>
    </p:spTree>
    <p:extLst>
      <p:ext uri="{BB962C8B-B14F-4D97-AF65-F5344CB8AC3E}">
        <p14:creationId xmlns:p14="http://schemas.microsoft.com/office/powerpoint/2010/main" val="662683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To</a:t>
            </a:r>
            <a:r>
              <a:rPr lang="en-GB" sz="1200" kern="1200" baseline="0" dirty="0" smtClean="0">
                <a:solidFill>
                  <a:schemeClr val="tx1"/>
                </a:solidFill>
                <a:effectLst/>
                <a:latin typeface="+mn-lt"/>
                <a:ea typeface="+mn-ea"/>
                <a:cs typeface="+mn-cs"/>
              </a:rPr>
              <a:t> close, d</a:t>
            </a:r>
            <a:r>
              <a:rPr lang="en-GB" sz="1200" kern="1200" dirty="0" smtClean="0">
                <a:solidFill>
                  <a:schemeClr val="tx1"/>
                </a:solidFill>
                <a:effectLst/>
                <a:latin typeface="+mn-lt"/>
                <a:ea typeface="+mn-ea"/>
                <a:cs typeface="+mn-cs"/>
              </a:rPr>
              <a:t>iscuss how the lesson has impacted students’ understanding of stalking and harassment. Use this feedback to inform future learning.</a:t>
            </a:r>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12</a:t>
            </a:fld>
            <a:endParaRPr lang="en-GB"/>
          </a:p>
        </p:txBody>
      </p:sp>
    </p:spTree>
    <p:extLst>
      <p:ext uri="{BB962C8B-B14F-4D97-AF65-F5344CB8AC3E}">
        <p14:creationId xmlns:p14="http://schemas.microsoft.com/office/powerpoint/2010/main" val="3728111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Students could create a leaflet with key signposting and safety information. They can use the information from the slides along with further researched information using appropriate websites.</a:t>
            </a:r>
          </a:p>
        </p:txBody>
      </p:sp>
      <p:sp>
        <p:nvSpPr>
          <p:cNvPr id="4" name="Slide Number Placeholder 3"/>
          <p:cNvSpPr>
            <a:spLocks noGrp="1"/>
          </p:cNvSpPr>
          <p:nvPr>
            <p:ph type="sldNum" sz="quarter" idx="10"/>
          </p:nvPr>
        </p:nvSpPr>
        <p:spPr/>
        <p:txBody>
          <a:bodyPr/>
          <a:lstStyle/>
          <a:p>
            <a:fld id="{69528886-4662-4318-8CDB-AEEC2630371C}" type="slidenum">
              <a:rPr lang="en-GB" smtClean="0"/>
              <a:t>13</a:t>
            </a:fld>
            <a:endParaRPr lang="en-GB"/>
          </a:p>
        </p:txBody>
      </p:sp>
    </p:spTree>
    <p:extLst>
      <p:ext uri="{BB962C8B-B14F-4D97-AF65-F5344CB8AC3E}">
        <p14:creationId xmlns:p14="http://schemas.microsoft.com/office/powerpoint/2010/main" val="3096985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Revisit or introduce ground rules.</a:t>
            </a:r>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2</a:t>
            </a:fld>
            <a:endParaRPr lang="en-GB"/>
          </a:p>
        </p:txBody>
      </p:sp>
    </p:spTree>
    <p:extLst>
      <p:ext uri="{BB962C8B-B14F-4D97-AF65-F5344CB8AC3E}">
        <p14:creationId xmlns:p14="http://schemas.microsoft.com/office/powerpoint/2010/main" val="2988965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Introduce the learning objectives and outcomes – today’s lesson focus is on managing unwanted attention – in particular stalking.</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3</a:t>
            </a:fld>
            <a:endParaRPr lang="en-GB"/>
          </a:p>
        </p:txBody>
      </p:sp>
    </p:spTree>
    <p:extLst>
      <p:ext uri="{BB962C8B-B14F-4D97-AF65-F5344CB8AC3E}">
        <p14:creationId xmlns:p14="http://schemas.microsoft.com/office/powerpoint/2010/main" val="198291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Ask class to complete the concept map on harassment and stalking. Use this to assess students’ baseline understanding of the key concepts.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en-GB" sz="1200" b="0" kern="1200" dirty="0" smtClean="0">
                <a:solidFill>
                  <a:schemeClr val="tx1"/>
                </a:solidFill>
                <a:effectLst/>
                <a:latin typeface="+mn-lt"/>
                <a:ea typeface="+mn-ea"/>
                <a:cs typeface="+mn-cs"/>
              </a:rPr>
              <a:t>Support: </a:t>
            </a:r>
            <a:r>
              <a:rPr lang="en-GB" sz="1200" kern="1200" dirty="0" smtClean="0">
                <a:solidFill>
                  <a:schemeClr val="tx1"/>
                </a:solidFill>
                <a:effectLst/>
                <a:latin typeface="+mn-lt"/>
                <a:ea typeface="+mn-ea"/>
                <a:cs typeface="+mn-cs"/>
              </a:rPr>
              <a:t>Ask students to come up with a definition of stalking.</a:t>
            </a:r>
          </a:p>
          <a:p>
            <a:r>
              <a:rPr lang="en-GB" sz="1200" b="0" kern="1200" dirty="0" smtClean="0">
                <a:solidFill>
                  <a:schemeClr val="tx1"/>
                </a:solidFill>
                <a:effectLst/>
                <a:latin typeface="+mn-lt"/>
                <a:ea typeface="+mn-ea"/>
                <a:cs typeface="+mn-cs"/>
              </a:rPr>
              <a:t>Extension:  </a:t>
            </a:r>
            <a:r>
              <a:rPr lang="en-GB" sz="1200" kern="1200" dirty="0" smtClean="0">
                <a:solidFill>
                  <a:schemeClr val="tx1"/>
                </a:solidFill>
                <a:effectLst/>
                <a:latin typeface="+mn-lt"/>
                <a:ea typeface="+mn-ea"/>
                <a:cs typeface="+mn-cs"/>
              </a:rPr>
              <a:t>Ask students to summarise their table’s ideas to support feedback.</a:t>
            </a:r>
          </a:p>
        </p:txBody>
      </p:sp>
      <p:sp>
        <p:nvSpPr>
          <p:cNvPr id="4" name="Slide Number Placeholder 3"/>
          <p:cNvSpPr>
            <a:spLocks noGrp="1"/>
          </p:cNvSpPr>
          <p:nvPr>
            <p:ph type="sldNum" sz="quarter" idx="10"/>
          </p:nvPr>
        </p:nvSpPr>
        <p:spPr/>
        <p:txBody>
          <a:bodyPr/>
          <a:lstStyle/>
          <a:p>
            <a:fld id="{69528886-4662-4318-8CDB-AEEC2630371C}" type="slidenum">
              <a:rPr lang="en-GB" smtClean="0"/>
              <a:t>4</a:t>
            </a:fld>
            <a:endParaRPr lang="en-GB"/>
          </a:p>
        </p:txBody>
      </p:sp>
    </p:spTree>
    <p:extLst>
      <p:ext uri="{BB962C8B-B14F-4D97-AF65-F5344CB8AC3E}">
        <p14:creationId xmlns:p14="http://schemas.microsoft.com/office/powerpoint/2010/main" val="1785765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During feedback, define ‘harassment’ and ‘stalking’. Agree definition as a class.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Reinforce that stalking is an uninvited, unwanted pattern of contact that often causes distress. Stalking can be carried out online or offline but often involves aspects of both.</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Note that whilst harassment has similar features to stalking, a stalker’s behaviour shows a fixation or obsession towards a person which is not the case with harassment.</a:t>
            </a:r>
          </a:p>
          <a:p>
            <a:pPr lvl="1"/>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Highlight that the person stalking is imposing a connection between the target and them which is unwelcome.  Stalking and harassment are illegal. Emphasise that anyone can be a target, regardless of age, gender or social status –it is never the target’s fault. </a:t>
            </a:r>
          </a:p>
        </p:txBody>
      </p:sp>
      <p:sp>
        <p:nvSpPr>
          <p:cNvPr id="4" name="Slide Number Placeholder 3"/>
          <p:cNvSpPr>
            <a:spLocks noGrp="1"/>
          </p:cNvSpPr>
          <p:nvPr>
            <p:ph type="sldNum" sz="quarter" idx="10"/>
          </p:nvPr>
        </p:nvSpPr>
        <p:spPr/>
        <p:txBody>
          <a:bodyPr/>
          <a:lstStyle/>
          <a:p>
            <a:fld id="{69528886-4662-4318-8CDB-AEEC2630371C}" type="slidenum">
              <a:rPr lang="en-GB" smtClean="0"/>
              <a:t>5</a:t>
            </a:fld>
            <a:endParaRPr lang="en-GB"/>
          </a:p>
        </p:txBody>
      </p:sp>
    </p:spTree>
    <p:extLst>
      <p:ext uri="{BB962C8B-B14F-4D97-AF65-F5344CB8AC3E}">
        <p14:creationId xmlns:p14="http://schemas.microsoft.com/office/powerpoint/2010/main" val="2708577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Give out </a:t>
            </a:r>
            <a:r>
              <a:rPr lang="en-GB" sz="1200" i="1" kern="1200" dirty="0" smtClean="0">
                <a:solidFill>
                  <a:schemeClr val="tx1"/>
                </a:solidFill>
                <a:effectLst/>
                <a:latin typeface="+mn-lt"/>
                <a:ea typeface="+mn-ea"/>
                <a:cs typeface="+mn-cs"/>
              </a:rPr>
              <a:t>Resource 2: Attitudes sort</a:t>
            </a:r>
            <a:r>
              <a:rPr lang="en-GB" sz="1200" kern="1200" dirty="0" smtClean="0">
                <a:solidFill>
                  <a:schemeClr val="tx1"/>
                </a:solidFill>
                <a:effectLst/>
                <a:latin typeface="+mn-lt"/>
                <a:ea typeface="+mn-ea"/>
                <a:cs typeface="+mn-cs"/>
              </a:rPr>
              <a:t>. Students should put a tick by behaviours they think are acceptable, a cross next to unacceptable behaviours, and a question mark next to those where they need more information.</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Review the statement responses as a class. Teacher guidance is provided at </a:t>
            </a:r>
            <a:r>
              <a:rPr lang="en-GB" sz="1200" i="1" kern="1200" dirty="0" smtClean="0">
                <a:solidFill>
                  <a:schemeClr val="tx1"/>
                </a:solidFill>
                <a:effectLst/>
                <a:latin typeface="+mn-lt"/>
                <a:ea typeface="+mn-ea"/>
                <a:cs typeface="+mn-cs"/>
              </a:rPr>
              <a:t>Resource 4:</a:t>
            </a:r>
            <a:r>
              <a:rPr lang="en-GB" sz="1200" i="1" kern="1200" baseline="0" dirty="0" smtClean="0">
                <a:solidFill>
                  <a:schemeClr val="tx1"/>
                </a:solidFill>
                <a:effectLst/>
                <a:latin typeface="+mn-lt"/>
                <a:ea typeface="+mn-ea"/>
                <a:cs typeface="+mn-cs"/>
              </a:rPr>
              <a:t> Teacher notes</a:t>
            </a:r>
            <a:r>
              <a:rPr lang="en-GB" sz="1200" i="0" kern="1200" baseline="0" dirty="0" smtClean="0">
                <a:solidFill>
                  <a:schemeClr val="tx1"/>
                </a:solidFill>
                <a:effectLst/>
                <a:latin typeface="+mn-lt"/>
                <a:ea typeface="+mn-ea"/>
                <a:cs typeface="+mn-cs"/>
              </a:rPr>
              <a:t>. </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During feedback, ask students at what point romantic communication turns into behaviour which has crossed a line into stalking. Ideas could include the pursuit becoming frightening rather than flattering, a person not accepting ‘no’ for an answer, and/or causing the target to make changes to their life.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Highlight that stalking may have no obvious trigger but often starts after a perceived rejection, an infatuation or perceived wrongdoing. Sometimes targets of stalking are slow to get help due to fear, not wanting to get the stalker in trouble, or worrying that the situation is not ‘serious enough’. However, research suggests that the sooner a person acts decisively, the more likely that the undesirable behaviour will cease rather than escalate.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528886-4662-4318-8CDB-AEEC2630371C}" type="slidenum">
              <a:rPr lang="en-GB" smtClean="0"/>
              <a:t>6</a:t>
            </a:fld>
            <a:endParaRPr lang="en-GB"/>
          </a:p>
        </p:txBody>
      </p:sp>
    </p:spTree>
    <p:extLst>
      <p:ext uri="{BB962C8B-B14F-4D97-AF65-F5344CB8AC3E}">
        <p14:creationId xmlns:p14="http://schemas.microsoft.com/office/powerpoint/2010/main" val="638911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Explain that in the last activity, we saw examples of stalking behaviours. If someone is the target of stalking, it is important that they seek help. Students should be made aware that stalking does not require visible injuries to report behaviour to the police and is illegal. These</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sources of support and information may be helpful.</a:t>
            </a:r>
          </a:p>
        </p:txBody>
      </p:sp>
      <p:sp>
        <p:nvSpPr>
          <p:cNvPr id="4" name="Slide Number Placeholder 3"/>
          <p:cNvSpPr>
            <a:spLocks noGrp="1"/>
          </p:cNvSpPr>
          <p:nvPr>
            <p:ph type="sldNum" sz="quarter" idx="10"/>
          </p:nvPr>
        </p:nvSpPr>
        <p:spPr/>
        <p:txBody>
          <a:bodyPr/>
          <a:lstStyle/>
          <a:p>
            <a:fld id="{69528886-4662-4318-8CDB-AEEC2630371C}" type="slidenum">
              <a:rPr lang="en-GB" smtClean="0"/>
              <a:t>7</a:t>
            </a:fld>
            <a:endParaRPr lang="en-GB"/>
          </a:p>
        </p:txBody>
      </p:sp>
    </p:spTree>
    <p:extLst>
      <p:ext uri="{BB962C8B-B14F-4D97-AF65-F5344CB8AC3E}">
        <p14:creationId xmlns:p14="http://schemas.microsoft.com/office/powerpoint/2010/main" val="749393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Share the above guidance. These are things a person can do to reduce the risk of such situations occurring but it is important to emphasise that the emphasis in stalking and harassment situations should be on changing the perpetrator’s actions.</a:t>
            </a:r>
          </a:p>
        </p:txBody>
      </p:sp>
      <p:sp>
        <p:nvSpPr>
          <p:cNvPr id="4" name="Slide Number Placeholder 3"/>
          <p:cNvSpPr>
            <a:spLocks noGrp="1"/>
          </p:cNvSpPr>
          <p:nvPr>
            <p:ph type="sldNum" sz="quarter" idx="10"/>
          </p:nvPr>
        </p:nvSpPr>
        <p:spPr/>
        <p:txBody>
          <a:bodyPr/>
          <a:lstStyle/>
          <a:p>
            <a:fld id="{69528886-4662-4318-8CDB-AEEC2630371C}" type="slidenum">
              <a:rPr lang="en-GB" smtClean="0"/>
              <a:t>8</a:t>
            </a:fld>
            <a:endParaRPr lang="en-GB"/>
          </a:p>
        </p:txBody>
      </p:sp>
    </p:spTree>
    <p:extLst>
      <p:ext uri="{BB962C8B-B14F-4D97-AF65-F5344CB8AC3E}">
        <p14:creationId xmlns:p14="http://schemas.microsoft.com/office/powerpoint/2010/main" val="1122306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Share the above guidance for those experiencing</a:t>
            </a:r>
            <a:r>
              <a:rPr lang="en-GB" sz="1200" kern="1200" baseline="0" dirty="0" smtClean="0">
                <a:solidFill>
                  <a:schemeClr val="tx1"/>
                </a:solidFill>
                <a:effectLst/>
                <a:latin typeface="+mn-lt"/>
                <a:ea typeface="+mn-ea"/>
                <a:cs typeface="+mn-cs"/>
              </a:rPr>
              <a:t> stalking</a:t>
            </a:r>
            <a:r>
              <a:rPr lang="en-GB" sz="1200" kern="1200" dirty="0" smtClean="0">
                <a:solidFill>
                  <a:schemeClr val="tx1"/>
                </a:solidFill>
                <a:effectLst/>
                <a:latin typeface="+mn-lt"/>
                <a:ea typeface="+mn-ea"/>
                <a:cs typeface="+mn-cs"/>
              </a:rPr>
              <a:t>. </a:t>
            </a:r>
          </a:p>
          <a:p>
            <a:pPr lvl="0"/>
            <a:r>
              <a:rPr lang="en-GB" b="1" dirty="0" smtClean="0"/>
              <a:t>Call the police: </a:t>
            </a:r>
            <a:r>
              <a:rPr lang="en-GB" dirty="0" smtClean="0"/>
              <a:t>Stalking is a crime. Those</a:t>
            </a:r>
            <a:r>
              <a:rPr lang="en-GB" baseline="0" dirty="0" smtClean="0"/>
              <a:t> being stalked should c</a:t>
            </a:r>
            <a:r>
              <a:rPr lang="en-GB" dirty="0" smtClean="0"/>
              <a:t>all the police on 101 or 999 in an emergency and say they are being stalked.</a:t>
            </a:r>
          </a:p>
          <a:p>
            <a:pPr lvl="0"/>
            <a:r>
              <a:rPr lang="en-GB" b="1" dirty="0" smtClean="0"/>
              <a:t>Seek support: </a:t>
            </a:r>
            <a:r>
              <a:rPr lang="en-GB" b="0" dirty="0" smtClean="0"/>
              <a:t>St</a:t>
            </a:r>
            <a:r>
              <a:rPr lang="en-GB" dirty="0" smtClean="0"/>
              <a:t>alking support services can help,</a:t>
            </a:r>
            <a:r>
              <a:rPr lang="en-GB" baseline="0" dirty="0" smtClean="0"/>
              <a:t> </a:t>
            </a:r>
            <a:r>
              <a:rPr lang="en-GB" dirty="0" smtClean="0"/>
              <a:t>including the National Stalking Helpline: </a:t>
            </a:r>
            <a:r>
              <a:rPr lang="en-GB" u="sng" dirty="0" smtClean="0">
                <a:hlinkClick r:id="rId3"/>
              </a:rPr>
              <a:t>www.stalkinghelpline.org</a:t>
            </a:r>
            <a:r>
              <a:rPr lang="en-GB" u="none" dirty="0" smtClean="0"/>
              <a:t>.</a:t>
            </a:r>
            <a:r>
              <a:rPr lang="en-GB" u="none" baseline="0" dirty="0" smtClean="0"/>
              <a:t> </a:t>
            </a:r>
          </a:p>
          <a:p>
            <a:pPr lvl="0"/>
            <a:r>
              <a:rPr lang="en-GB" b="1" u="none" baseline="0" dirty="0" smtClean="0"/>
              <a:t>Tell people: </a:t>
            </a:r>
            <a:r>
              <a:rPr lang="en-GB" dirty="0" smtClean="0"/>
              <a:t>Tell as many trusted people as</a:t>
            </a:r>
            <a:r>
              <a:rPr lang="en-GB" baseline="0" dirty="0" smtClean="0"/>
              <a:t> possible about </a:t>
            </a:r>
            <a:r>
              <a:rPr lang="en-GB" dirty="0" smtClean="0"/>
              <a:t>what is happening and keep track of who has been told (e.g. GP, tutor </a:t>
            </a:r>
            <a:r>
              <a:rPr lang="en-GB" dirty="0" err="1" smtClean="0"/>
              <a:t>etc</a:t>
            </a:r>
            <a:r>
              <a:rPr lang="en-GB"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Be cyber secure: </a:t>
            </a:r>
            <a:r>
              <a:rPr lang="en-GB" dirty="0" smtClean="0"/>
              <a:t>Change passwords, check privacy settings, scan for spyware, visit </a:t>
            </a:r>
            <a:r>
              <a:rPr lang="en-GB" sz="1200" u="sng" kern="1200" dirty="0" smtClean="0">
                <a:solidFill>
                  <a:schemeClr val="tx1"/>
                </a:solidFill>
                <a:effectLst/>
                <a:latin typeface="+mn-lt"/>
                <a:ea typeface="+mn-ea"/>
                <a:cs typeface="+mn-cs"/>
                <a:hlinkClick r:id="rId4"/>
              </a:rPr>
              <a:t>getsafeonline.org</a:t>
            </a:r>
            <a:r>
              <a:rPr lang="en-GB" dirty="0" smtClean="0"/>
              <a:t>.</a:t>
            </a:r>
          </a:p>
          <a:p>
            <a:pPr lvl="0"/>
            <a:r>
              <a:rPr lang="en-GB" b="1" dirty="0" smtClean="0"/>
              <a:t>Avoid contact: </a:t>
            </a:r>
            <a:r>
              <a:rPr lang="en-GB" b="0" dirty="0" smtClean="0"/>
              <a:t>As</a:t>
            </a:r>
            <a:r>
              <a:rPr lang="en-GB" b="0" baseline="0" dirty="0" smtClean="0"/>
              <a:t> long as it feels</a:t>
            </a:r>
            <a:r>
              <a:rPr lang="en-GB" dirty="0" smtClean="0"/>
              <a:t> safe to do so, keep contact with the stalker to an absolute minimum.</a:t>
            </a:r>
          </a:p>
          <a:p>
            <a:pPr lvl="0"/>
            <a:r>
              <a:rPr lang="en-GB" b="1" dirty="0" smtClean="0"/>
              <a:t>Vary routines: </a:t>
            </a:r>
            <a:r>
              <a:rPr lang="en-GB" dirty="0" smtClean="0"/>
              <a:t>Avoid going to the same coffee shop at the same time each day, for example, and make sure a trusted</a:t>
            </a:r>
            <a:r>
              <a:rPr lang="en-GB" baseline="0" dirty="0" smtClean="0"/>
              <a:t> person</a:t>
            </a:r>
            <a:r>
              <a:rPr lang="en-GB" dirty="0" smtClean="0"/>
              <a:t> knows your location in case of emergency</a:t>
            </a:r>
            <a:r>
              <a:rPr lang="en-GB" sz="1200" kern="1200" dirty="0" smtClean="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smtClean="0"/>
              <a:t>Record all</a:t>
            </a:r>
            <a:r>
              <a:rPr lang="en-GB" b="1" baseline="0" dirty="0" smtClean="0"/>
              <a:t> contact</a:t>
            </a:r>
            <a:r>
              <a:rPr lang="en-GB" b="1" dirty="0" smtClean="0"/>
              <a:t>: </a:t>
            </a:r>
            <a:r>
              <a:rPr lang="en-GB" dirty="0" smtClean="0"/>
              <a:t>Capture everything: screenshots, call logs, keep a diary: time, dates, locations of incidents, any witnesses and include how the behaviours felt at the time in any entries. This helps the police do their job to protect a target of stalking.</a:t>
            </a:r>
          </a:p>
        </p:txBody>
      </p:sp>
      <p:sp>
        <p:nvSpPr>
          <p:cNvPr id="4" name="Slide Number Placeholder 3"/>
          <p:cNvSpPr>
            <a:spLocks noGrp="1"/>
          </p:cNvSpPr>
          <p:nvPr>
            <p:ph type="sldNum" sz="quarter" idx="10"/>
          </p:nvPr>
        </p:nvSpPr>
        <p:spPr/>
        <p:txBody>
          <a:bodyPr/>
          <a:lstStyle/>
          <a:p>
            <a:fld id="{69528886-4662-4318-8CDB-AEEC2630371C}" type="slidenum">
              <a:rPr lang="en-GB" smtClean="0"/>
              <a:t>9</a:t>
            </a:fld>
            <a:endParaRPr lang="en-GB"/>
          </a:p>
        </p:txBody>
      </p:sp>
    </p:spTree>
    <p:extLst>
      <p:ext uri="{BB962C8B-B14F-4D97-AF65-F5344CB8AC3E}">
        <p14:creationId xmlns:p14="http://schemas.microsoft.com/office/powerpoint/2010/main" val="7226398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412776"/>
            <a:ext cx="1981200" cy="52958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9616" y="260648"/>
            <a:ext cx="1642768" cy="1019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15/04/2021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268759"/>
            <a:ext cx="1956046" cy="54348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1484784"/>
            <a:ext cx="1676400" cy="46413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15/04/2021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lvl1pPr>
              <a:defRPr>
                <a:solidFill>
                  <a:schemeClr val="bg2"/>
                </a:solidFill>
              </a:defRPr>
            </a:lvl1pPr>
          </a:lstStyle>
          <a:p>
            <a:fld id="{E7F2673E-179E-42F4-A8C8-08481BF20A97}"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268759"/>
            <a:ext cx="1981200" cy="54398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7704" y="249234"/>
            <a:ext cx="1642768" cy="101952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15/04/2021</a:t>
            </a:fld>
            <a:endParaRPr lang="en-GB"/>
          </a:p>
        </p:txBody>
      </p:sp>
      <p:sp>
        <p:nvSpPr>
          <p:cNvPr id="3" name="Footer Placeholder 2"/>
          <p:cNvSpPr>
            <a:spLocks noGrp="1"/>
          </p:cNvSpPr>
          <p:nvPr>
            <p:ph type="ftr" sz="quarter" idx="11"/>
          </p:nvPr>
        </p:nvSpPr>
        <p:spPr>
          <a:xfrm>
            <a:off x="3048000" y="6356350"/>
            <a:ext cx="3352800" cy="274320"/>
          </a:xfrm>
          <a:prstGeom prst="rect">
            <a:avLst/>
          </a:prstGeom>
        </p:spPr>
        <p:txBody>
          <a:bodyPr/>
          <a:lstStyle/>
          <a:p>
            <a:endParaRPr lang="en-GB"/>
          </a:p>
        </p:txBody>
      </p:sp>
      <p:sp>
        <p:nvSpPr>
          <p:cNvPr id="4" name="Slide Number Placeholder 3"/>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15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64324" y="3501008"/>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44812" y="1556746"/>
            <a:ext cx="1675660" cy="1673352"/>
          </a:xfrm>
        </p:spPr>
        <p:txBody>
          <a:bodyPr anchor="b"/>
          <a:lstStyle>
            <a:lvl1pPr algn="l">
              <a:defRPr sz="2000" spc="150" baseline="0"/>
            </a:lvl1pPr>
          </a:lstStyle>
          <a:p>
            <a:r>
              <a:rPr lang="en-US" smtClean="0"/>
              <a:t>Click to edit Master title style</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15/04/2021</a:t>
            </a:fld>
            <a:endParaRPr lang="en-GB"/>
          </a:p>
        </p:txBody>
      </p:sp>
      <p:sp>
        <p:nvSpPr>
          <p:cNvPr id="6" name="Footer Placeholder 5"/>
          <p:cNvSpPr>
            <a:spLocks noGrp="1"/>
          </p:cNvSpPr>
          <p:nvPr>
            <p:ph type="ftr" sz="quarter" idx="11"/>
          </p:nvPr>
        </p:nvSpPr>
        <p:spPr>
          <a:xfrm>
            <a:off x="3048000" y="6356350"/>
            <a:ext cx="3352800" cy="274320"/>
          </a:xfrm>
          <a:prstGeom prst="rect">
            <a:avLst/>
          </a:prstGeom>
        </p:spPr>
        <p:txBody>
          <a:bodyPr/>
          <a:lstStyle/>
          <a:p>
            <a:endParaRPr lang="en-GB"/>
          </a:p>
        </p:txBody>
      </p:sp>
      <p:sp>
        <p:nvSpPr>
          <p:cNvPr id="7" name="Slide Number Placeholder 6"/>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5517232"/>
            <a:ext cx="1642768" cy="101952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7011889"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6639272"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stalkinghelpline.org/"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5.png"/><Relationship Id="rId4" Type="http://schemas.openxmlformats.org/officeDocument/2006/relationships/hyperlink" Target="https://www.themix.org.uk/crime-and-safety/victims-of-crime/stalking-9175.html"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7544" y="1268760"/>
            <a:ext cx="6324600" cy="1828800"/>
          </a:xfrm>
        </p:spPr>
        <p:txBody>
          <a:bodyPr/>
          <a:lstStyle/>
          <a:p>
            <a:r>
              <a:rPr lang="en-GB" dirty="0" smtClean="0"/>
              <a:t>Managing </a:t>
            </a:r>
            <a:br>
              <a:rPr lang="en-GB" dirty="0" smtClean="0"/>
            </a:br>
            <a:r>
              <a:rPr lang="en-GB" dirty="0" smtClean="0"/>
              <a:t>unwanted</a:t>
            </a:r>
            <a:br>
              <a:rPr lang="en-GB" dirty="0" smtClean="0"/>
            </a:br>
            <a:r>
              <a:rPr lang="en-GB" dirty="0" smtClean="0"/>
              <a:t> attention</a:t>
            </a:r>
            <a:endParaRPr lang="en-GB" dirty="0"/>
          </a:p>
        </p:txBody>
      </p:sp>
      <p:pic>
        <p:nvPicPr>
          <p:cNvPr id="4" name="Picture 4" descr="Hand, Palm, Fingers, Spread, Silhouette, Stop, Ha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356992"/>
            <a:ext cx="2523860" cy="3090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6492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a:t>
            </a:r>
            <a:r>
              <a:rPr lang="en-GB" dirty="0"/>
              <a:t>C</a:t>
            </a:r>
            <a:r>
              <a:rPr lang="en-GB" dirty="0" smtClean="0"/>
              <a:t>ould they do?</a:t>
            </a:r>
            <a:endParaRPr lang="en-GB" dirty="0"/>
          </a:p>
        </p:txBody>
      </p:sp>
      <p:pic>
        <p:nvPicPr>
          <p:cNvPr id="6" name="Picture 2" descr="Thought, Idea, Innovation, Imagination, Inspi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276872"/>
            <a:ext cx="4757073" cy="3305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7499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Supporting a friend</a:t>
            </a:r>
            <a:endParaRPr lang="en-GB" dirty="0"/>
          </a:p>
        </p:txBody>
      </p:sp>
      <p:pic>
        <p:nvPicPr>
          <p:cNvPr id="9218" name="Picture 2" descr="Idea, Fantasia, Thought, Written, Doodle, Ide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2132856"/>
            <a:ext cx="6768752" cy="3560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866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What have you learned?</a:t>
            </a:r>
            <a:endParaRPr lang="en-GB" dirty="0"/>
          </a:p>
        </p:txBody>
      </p:sp>
      <p:pic>
        <p:nvPicPr>
          <p:cNvPr id="6146" name="Picture 2" descr="School, Exercise Book, Study, Learn, Write, Re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2132856"/>
            <a:ext cx="4056385" cy="4073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14851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EXTENSION ACTIVITY</a:t>
            </a:r>
            <a:endParaRPr lang="en-GB" dirty="0"/>
          </a:p>
        </p:txBody>
      </p:sp>
      <p:pic>
        <p:nvPicPr>
          <p:cNvPr id="3074" name="Picture 2" descr="Book, Notebook, Icon, Set, Web, Library, Read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5856" y="2420888"/>
            <a:ext cx="2760241" cy="2760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6737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p:txBody>
          <a:bodyPr>
            <a:normAutofit/>
          </a:bodyPr>
          <a:lstStyle/>
          <a:p>
            <a:pPr marL="342900" indent="-342900">
              <a:lnSpc>
                <a:spcPct val="150000"/>
              </a:lnSpc>
              <a:spcBef>
                <a:spcPct val="0"/>
              </a:spcBef>
              <a:buClr>
                <a:srgbClr val="00ADC6"/>
              </a:buClr>
              <a:defRPr/>
            </a:pPr>
            <a:r>
              <a:rPr lang="en-US" altLang="en-US" sz="2400" dirty="0">
                <a:solidFill>
                  <a:srgbClr val="006666"/>
                </a:solidFill>
              </a:rPr>
              <a:t>Listen </a:t>
            </a:r>
            <a:r>
              <a:rPr lang="en-US" altLang="en-US" sz="2400" dirty="0" smtClean="0">
                <a:solidFill>
                  <a:srgbClr val="006666"/>
                </a:solidFill>
              </a:rPr>
              <a:t>to and respect </a:t>
            </a:r>
            <a:r>
              <a:rPr lang="en-US" altLang="en-US" sz="2400" dirty="0">
                <a:solidFill>
                  <a:srgbClr val="006666"/>
                </a:solidFill>
              </a:rPr>
              <a:t>each other</a:t>
            </a:r>
          </a:p>
          <a:p>
            <a:pPr marL="342900" indent="-342900">
              <a:lnSpc>
                <a:spcPct val="150000"/>
              </a:lnSpc>
              <a:spcBef>
                <a:spcPct val="0"/>
              </a:spcBef>
              <a:buClr>
                <a:srgbClr val="00ADC6"/>
              </a:buClr>
              <a:defRPr/>
            </a:pPr>
            <a:r>
              <a:rPr lang="en-US" altLang="en-US" sz="2400" dirty="0">
                <a:solidFill>
                  <a:srgbClr val="006666"/>
                </a:solidFill>
              </a:rPr>
              <a:t>One person speaking at a time</a:t>
            </a:r>
          </a:p>
          <a:p>
            <a:pPr marL="342900" indent="-342900">
              <a:lnSpc>
                <a:spcPct val="150000"/>
              </a:lnSpc>
              <a:spcBef>
                <a:spcPct val="0"/>
              </a:spcBef>
              <a:buClr>
                <a:srgbClr val="00ADC6"/>
              </a:buClr>
              <a:defRPr/>
            </a:pPr>
            <a:r>
              <a:rPr lang="en-US" altLang="en-US" sz="2400" dirty="0" smtClean="0">
                <a:solidFill>
                  <a:srgbClr val="006666"/>
                </a:solidFill>
              </a:rPr>
              <a:t>Openness </a:t>
            </a:r>
            <a:r>
              <a:rPr lang="en-US" altLang="en-US" sz="2400" dirty="0">
                <a:solidFill>
                  <a:srgbClr val="006666"/>
                </a:solidFill>
              </a:rPr>
              <a:t>but no personal stories</a:t>
            </a:r>
          </a:p>
          <a:p>
            <a:pPr marL="342900" indent="-342900">
              <a:lnSpc>
                <a:spcPct val="150000"/>
              </a:lnSpc>
              <a:spcBef>
                <a:spcPct val="0"/>
              </a:spcBef>
              <a:buClr>
                <a:srgbClr val="00ADC6"/>
              </a:buClr>
              <a:defRPr/>
            </a:pPr>
            <a:r>
              <a:rPr lang="en-US" altLang="en-US" sz="2400" dirty="0" smtClean="0">
                <a:solidFill>
                  <a:srgbClr val="006666"/>
                </a:solidFill>
              </a:rPr>
              <a:t>No </a:t>
            </a:r>
            <a:r>
              <a:rPr lang="en-US" altLang="en-US" sz="2400" dirty="0">
                <a:solidFill>
                  <a:srgbClr val="006666"/>
                </a:solidFill>
              </a:rPr>
              <a:t>such thing as a silly question</a:t>
            </a:r>
          </a:p>
          <a:p>
            <a:pPr marL="342900" indent="-342900">
              <a:lnSpc>
                <a:spcPct val="150000"/>
              </a:lnSpc>
              <a:spcBef>
                <a:spcPct val="0"/>
              </a:spcBef>
              <a:buClr>
                <a:srgbClr val="00ADC6"/>
              </a:buClr>
              <a:defRPr/>
            </a:pPr>
            <a:r>
              <a:rPr lang="en-US" altLang="en-US" sz="2400" dirty="0">
                <a:solidFill>
                  <a:srgbClr val="006666"/>
                </a:solidFill>
              </a:rPr>
              <a:t>During discussions we have the right to pass</a:t>
            </a:r>
          </a:p>
          <a:p>
            <a:pPr marL="342900" indent="-342900">
              <a:lnSpc>
                <a:spcPct val="150000"/>
              </a:lnSpc>
              <a:spcBef>
                <a:spcPct val="0"/>
              </a:spcBef>
              <a:buClr>
                <a:srgbClr val="00ADC6"/>
              </a:buClr>
              <a:defRPr/>
            </a:pPr>
            <a:r>
              <a:rPr lang="en-US" altLang="en-US" sz="2400" dirty="0">
                <a:solidFill>
                  <a:srgbClr val="006666"/>
                </a:solidFill>
              </a:rPr>
              <a:t>We won’t laugh at, judge, or make assumptions about anyone else in the group</a:t>
            </a:r>
          </a:p>
        </p:txBody>
      </p:sp>
      <p:sp>
        <p:nvSpPr>
          <p:cNvPr id="15" name="Title 14"/>
          <p:cNvSpPr>
            <a:spLocks noGrp="1"/>
          </p:cNvSpPr>
          <p:nvPr>
            <p:ph type="title"/>
          </p:nvPr>
        </p:nvSpPr>
        <p:spPr>
          <a:xfrm>
            <a:off x="251520" y="260648"/>
            <a:ext cx="6639272" cy="1054394"/>
          </a:xfrm>
        </p:spPr>
        <p:txBody>
          <a:bodyPr/>
          <a:lstStyle/>
          <a:p>
            <a:r>
              <a:rPr lang="en-GB" dirty="0" smtClean="0"/>
              <a:t>Ground rules</a:t>
            </a:r>
            <a:endParaRPr lang="en-GB" dirty="0"/>
          </a:p>
        </p:txBody>
      </p:sp>
    </p:spTree>
    <p:extLst>
      <p:ext uri="{BB962C8B-B14F-4D97-AF65-F5344CB8AC3E}">
        <p14:creationId xmlns:p14="http://schemas.microsoft.com/office/powerpoint/2010/main" val="137846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Learning outcomes</a:t>
            </a:r>
            <a:endParaRPr lang="en-GB" dirty="0"/>
          </a:p>
        </p:txBody>
      </p:sp>
      <p:sp>
        <p:nvSpPr>
          <p:cNvPr id="5" name="Content Placeholder 15"/>
          <p:cNvSpPr txBox="1">
            <a:spLocks/>
          </p:cNvSpPr>
          <p:nvPr/>
        </p:nvSpPr>
        <p:spPr>
          <a:xfrm>
            <a:off x="467545" y="2348880"/>
            <a:ext cx="8136904" cy="3528392"/>
          </a:xfrm>
          <a:prstGeom prst="rect">
            <a:avLst/>
          </a:prstGeom>
        </p:spPr>
        <p:txBody>
          <a:bodyPr vert="horz" lIns="91440" tIns="45720" rIns="91440" bIns="45720" rtlCol="0">
            <a:norm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342900" indent="-342900">
              <a:lnSpc>
                <a:spcPct val="150000"/>
              </a:lnSpc>
              <a:spcBef>
                <a:spcPct val="0"/>
              </a:spcBef>
              <a:buClr>
                <a:srgbClr val="00ADC6"/>
              </a:buClr>
              <a:defRPr/>
            </a:pPr>
            <a:r>
              <a:rPr lang="en-GB" altLang="en-US" sz="2400" dirty="0">
                <a:solidFill>
                  <a:srgbClr val="006666"/>
                </a:solidFill>
              </a:rPr>
              <a:t>Define the terms stalking and harassment</a:t>
            </a:r>
            <a:endParaRPr lang="en-US" altLang="en-US" sz="2400" dirty="0">
              <a:solidFill>
                <a:srgbClr val="006666"/>
              </a:solidFill>
            </a:endParaRPr>
          </a:p>
          <a:p>
            <a:pPr marL="342900" lvl="1" indent="-342900">
              <a:lnSpc>
                <a:spcPct val="150000"/>
              </a:lnSpc>
              <a:spcBef>
                <a:spcPct val="0"/>
              </a:spcBef>
              <a:buClr>
                <a:srgbClr val="00ADC6"/>
              </a:buClr>
              <a:buFont typeface="Wingdings 2" pitchFamily="18" charset="2"/>
              <a:buChar char=""/>
              <a:defRPr/>
            </a:pPr>
            <a:r>
              <a:rPr lang="en-GB" altLang="en-US" sz="2400" spc="150" dirty="0">
                <a:solidFill>
                  <a:srgbClr val="006666"/>
                </a:solidFill>
              </a:rPr>
              <a:t>Identify the behaviours associated with stalking</a:t>
            </a:r>
            <a:endParaRPr lang="en-US" altLang="en-US" sz="2400" spc="150" dirty="0">
              <a:solidFill>
                <a:srgbClr val="006666"/>
              </a:solidFill>
            </a:endParaRPr>
          </a:p>
          <a:p>
            <a:pPr marL="342900" lvl="1" indent="-342900">
              <a:lnSpc>
                <a:spcPct val="150000"/>
              </a:lnSpc>
              <a:spcBef>
                <a:spcPct val="0"/>
              </a:spcBef>
              <a:buClr>
                <a:srgbClr val="00ADC6"/>
              </a:buClr>
              <a:buFont typeface="Wingdings 2" pitchFamily="18" charset="2"/>
              <a:buChar char=""/>
              <a:defRPr/>
            </a:pPr>
            <a:r>
              <a:rPr lang="en-GB" altLang="en-US" sz="2400" spc="150" dirty="0">
                <a:solidFill>
                  <a:srgbClr val="006666"/>
                </a:solidFill>
              </a:rPr>
              <a:t>Explain what to do if someone feels they or someone they know is the target or perpetrator of stalking or harassment</a:t>
            </a:r>
            <a:endParaRPr lang="en-US" altLang="en-US" sz="2400" spc="150" dirty="0">
              <a:solidFill>
                <a:srgbClr val="006666"/>
              </a:solidFill>
            </a:endParaRPr>
          </a:p>
        </p:txBody>
      </p:sp>
    </p:spTree>
    <p:extLst>
      <p:ext uri="{BB962C8B-B14F-4D97-AF65-F5344CB8AC3E}">
        <p14:creationId xmlns:p14="http://schemas.microsoft.com/office/powerpoint/2010/main" val="953667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CONCEPT MAP</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2349136386"/>
              </p:ext>
            </p:extLst>
          </p:nvPr>
        </p:nvGraphicFramePr>
        <p:xfrm>
          <a:off x="611560" y="1988840"/>
          <a:ext cx="7885384" cy="4315934"/>
        </p:xfrm>
        <a:graphic>
          <a:graphicData uri="http://schemas.openxmlformats.org/drawingml/2006/table">
            <a:tbl>
              <a:tblPr firstRow="1" firstCol="1" bandRow="1">
                <a:tableStyleId>{22838BEF-8BB2-4498-84A7-C5851F593DF1}</a:tableStyleId>
              </a:tblPr>
              <a:tblGrid>
                <a:gridCol w="3942692">
                  <a:extLst>
                    <a:ext uri="{9D8B030D-6E8A-4147-A177-3AD203B41FA5}">
                      <a16:colId xmlns:a16="http://schemas.microsoft.com/office/drawing/2014/main" val="3860207270"/>
                    </a:ext>
                  </a:extLst>
                </a:gridCol>
                <a:gridCol w="3942692">
                  <a:extLst>
                    <a:ext uri="{9D8B030D-6E8A-4147-A177-3AD203B41FA5}">
                      <a16:colId xmlns:a16="http://schemas.microsoft.com/office/drawing/2014/main" val="4100395680"/>
                    </a:ext>
                  </a:extLst>
                </a:gridCol>
              </a:tblGrid>
              <a:tr h="2141785">
                <a:tc>
                  <a:txBody>
                    <a:bodyPr/>
                    <a:lstStyle/>
                    <a:p>
                      <a:pPr>
                        <a:lnSpc>
                          <a:spcPct val="107000"/>
                        </a:lnSpc>
                        <a:spcAft>
                          <a:spcPts val="0"/>
                        </a:spcAft>
                      </a:pPr>
                      <a:r>
                        <a:rPr lang="en-GB" sz="3000" b="1" kern="1200" dirty="0">
                          <a:solidFill>
                            <a:srgbClr val="002060"/>
                          </a:solidFill>
                          <a:latin typeface="+mn-lt"/>
                          <a:ea typeface="+mn-ea"/>
                          <a:cs typeface="+mn-cs"/>
                        </a:rPr>
                        <a:t>Definitions of stalking and harassment:</a:t>
                      </a:r>
                    </a:p>
                    <a:p>
                      <a:pPr>
                        <a:lnSpc>
                          <a:spcPct val="107000"/>
                        </a:lnSpc>
                        <a:spcAft>
                          <a:spcPts val="0"/>
                        </a:spcAft>
                      </a:pPr>
                      <a:r>
                        <a:rPr lang="en-GB" sz="3000" b="1" kern="1200" dirty="0">
                          <a:solidFill>
                            <a:srgbClr val="002060"/>
                          </a:solidFill>
                          <a:latin typeface="+mn-lt"/>
                          <a:ea typeface="+mn-ea"/>
                          <a:cs typeface="+mn-cs"/>
                        </a:rPr>
                        <a:t> </a:t>
                      </a:r>
                    </a:p>
                    <a:p>
                      <a:pPr>
                        <a:lnSpc>
                          <a:spcPct val="107000"/>
                        </a:lnSpc>
                        <a:spcAft>
                          <a:spcPts val="0"/>
                        </a:spcAft>
                      </a:pPr>
                      <a:endParaRPr lang="en-GB" sz="3000" b="1" kern="1200" dirty="0">
                        <a:solidFill>
                          <a:srgbClr val="002060"/>
                        </a:solidFill>
                        <a:latin typeface="+mn-lt"/>
                        <a:ea typeface="+mn-ea"/>
                        <a:cs typeface="+mn-cs"/>
                      </a:endParaRPr>
                    </a:p>
                  </a:txBody>
                  <a:tcPr marL="60330" marR="60330" marT="0" marB="0"/>
                </a:tc>
                <a:tc>
                  <a:txBody>
                    <a:bodyPr/>
                    <a:lstStyle/>
                    <a:p>
                      <a:pPr algn="r">
                        <a:lnSpc>
                          <a:spcPct val="107000"/>
                        </a:lnSpc>
                        <a:spcAft>
                          <a:spcPts val="0"/>
                        </a:spcAft>
                      </a:pPr>
                      <a:r>
                        <a:rPr lang="en-GB" sz="3000" b="1" kern="1200" dirty="0">
                          <a:solidFill>
                            <a:srgbClr val="002060"/>
                          </a:solidFill>
                          <a:latin typeface="+mn-lt"/>
                          <a:ea typeface="+mn-ea"/>
                          <a:cs typeface="+mn-cs"/>
                        </a:rPr>
                        <a:t>Differences between stalking and harassment:</a:t>
                      </a:r>
                    </a:p>
                  </a:txBody>
                  <a:tcPr marL="60330" marR="60330" marT="0" marB="0"/>
                </a:tc>
                <a:extLst>
                  <a:ext uri="{0D108BD9-81ED-4DB2-BD59-A6C34878D82A}">
                    <a16:rowId xmlns:a16="http://schemas.microsoft.com/office/drawing/2014/main" val="353734278"/>
                  </a:ext>
                </a:extLst>
              </a:tr>
              <a:tr h="2174149">
                <a:tc>
                  <a:txBody>
                    <a:bodyPr/>
                    <a:lstStyle/>
                    <a:p>
                      <a:pPr>
                        <a:lnSpc>
                          <a:spcPct val="107000"/>
                        </a:lnSpc>
                        <a:spcAft>
                          <a:spcPts val="0"/>
                        </a:spcAft>
                      </a:pPr>
                      <a:r>
                        <a:rPr lang="en-GB" sz="3000" b="1" kern="1200" dirty="0">
                          <a:solidFill>
                            <a:srgbClr val="002060"/>
                          </a:solidFill>
                          <a:latin typeface="+mn-lt"/>
                          <a:ea typeface="+mn-ea"/>
                          <a:cs typeface="+mn-cs"/>
                        </a:rPr>
                        <a:t>Examples of stalking </a:t>
                      </a:r>
                      <a:endParaRPr lang="en-GB" sz="3000" b="1" kern="1200" dirty="0" smtClean="0">
                        <a:solidFill>
                          <a:srgbClr val="002060"/>
                        </a:solidFill>
                        <a:latin typeface="+mn-lt"/>
                        <a:ea typeface="+mn-ea"/>
                        <a:cs typeface="+mn-cs"/>
                      </a:endParaRPr>
                    </a:p>
                    <a:p>
                      <a:pPr>
                        <a:lnSpc>
                          <a:spcPct val="107000"/>
                        </a:lnSpc>
                        <a:spcAft>
                          <a:spcPts val="0"/>
                        </a:spcAft>
                      </a:pPr>
                      <a:r>
                        <a:rPr lang="en-GB" sz="3000" b="1" kern="1200" dirty="0" smtClean="0">
                          <a:solidFill>
                            <a:srgbClr val="002060"/>
                          </a:solidFill>
                          <a:latin typeface="+mn-lt"/>
                          <a:ea typeface="+mn-ea"/>
                          <a:cs typeface="+mn-cs"/>
                        </a:rPr>
                        <a:t>behaviours</a:t>
                      </a:r>
                      <a:r>
                        <a:rPr lang="en-GB" sz="3000" b="1" kern="1200" dirty="0">
                          <a:solidFill>
                            <a:srgbClr val="002060"/>
                          </a:solidFill>
                          <a:latin typeface="+mn-lt"/>
                          <a:ea typeface="+mn-ea"/>
                          <a:cs typeface="+mn-cs"/>
                        </a:rPr>
                        <a:t>:</a:t>
                      </a:r>
                    </a:p>
                    <a:p>
                      <a:pPr>
                        <a:lnSpc>
                          <a:spcPct val="107000"/>
                        </a:lnSpc>
                        <a:spcAft>
                          <a:spcPts val="0"/>
                        </a:spcAft>
                      </a:pPr>
                      <a:r>
                        <a:rPr lang="en-GB" sz="3000" b="1" kern="1200" dirty="0">
                          <a:solidFill>
                            <a:srgbClr val="002060"/>
                          </a:solidFill>
                          <a:latin typeface="+mn-lt"/>
                          <a:ea typeface="+mn-ea"/>
                          <a:cs typeface="+mn-cs"/>
                        </a:rPr>
                        <a:t> </a:t>
                      </a:r>
                    </a:p>
                    <a:p>
                      <a:pPr>
                        <a:lnSpc>
                          <a:spcPct val="107000"/>
                        </a:lnSpc>
                        <a:spcAft>
                          <a:spcPts val="0"/>
                        </a:spcAft>
                      </a:pPr>
                      <a:r>
                        <a:rPr lang="en-GB" sz="3000" b="1" kern="1200" dirty="0">
                          <a:solidFill>
                            <a:srgbClr val="002060"/>
                          </a:solidFill>
                          <a:latin typeface="+mn-lt"/>
                          <a:ea typeface="+mn-ea"/>
                          <a:cs typeface="+mn-cs"/>
                        </a:rPr>
                        <a:t> </a:t>
                      </a:r>
                    </a:p>
                  </a:txBody>
                  <a:tcPr marL="60330" marR="60330" marT="0" marB="0"/>
                </a:tc>
                <a:tc>
                  <a:txBody>
                    <a:bodyPr/>
                    <a:lstStyle/>
                    <a:p>
                      <a:pPr algn="r">
                        <a:lnSpc>
                          <a:spcPct val="107000"/>
                        </a:lnSpc>
                        <a:spcAft>
                          <a:spcPts val="0"/>
                        </a:spcAft>
                      </a:pPr>
                      <a:r>
                        <a:rPr lang="en-GB" sz="3000" b="1" kern="1200" dirty="0">
                          <a:solidFill>
                            <a:srgbClr val="002060"/>
                          </a:solidFill>
                          <a:latin typeface="+mn-lt"/>
                          <a:ea typeface="+mn-ea"/>
                          <a:cs typeface="+mn-cs"/>
                        </a:rPr>
                        <a:t>Likely feelings of someone </a:t>
                      </a:r>
                      <a:endParaRPr lang="en-GB" sz="3000" b="1" kern="1200" dirty="0" smtClean="0">
                        <a:solidFill>
                          <a:srgbClr val="002060"/>
                        </a:solidFill>
                        <a:latin typeface="+mn-lt"/>
                        <a:ea typeface="+mn-ea"/>
                        <a:cs typeface="+mn-cs"/>
                      </a:endParaRPr>
                    </a:p>
                    <a:p>
                      <a:pPr algn="r">
                        <a:lnSpc>
                          <a:spcPct val="107000"/>
                        </a:lnSpc>
                        <a:spcAft>
                          <a:spcPts val="0"/>
                        </a:spcAft>
                      </a:pPr>
                      <a:r>
                        <a:rPr lang="en-GB" sz="3000" b="1" kern="1200" dirty="0" smtClean="0">
                          <a:solidFill>
                            <a:srgbClr val="002060"/>
                          </a:solidFill>
                          <a:latin typeface="+mn-lt"/>
                          <a:ea typeface="+mn-ea"/>
                          <a:cs typeface="+mn-cs"/>
                        </a:rPr>
                        <a:t>being </a:t>
                      </a:r>
                      <a:r>
                        <a:rPr lang="en-GB" sz="3000" b="1" kern="1200" dirty="0">
                          <a:solidFill>
                            <a:srgbClr val="002060"/>
                          </a:solidFill>
                          <a:latin typeface="+mn-lt"/>
                          <a:ea typeface="+mn-ea"/>
                          <a:cs typeface="+mn-cs"/>
                        </a:rPr>
                        <a:t>stalked:</a:t>
                      </a:r>
                    </a:p>
                  </a:txBody>
                  <a:tcPr marL="60330" marR="60330" marT="0" marB="0"/>
                </a:tc>
                <a:extLst>
                  <a:ext uri="{0D108BD9-81ED-4DB2-BD59-A6C34878D82A}">
                    <a16:rowId xmlns:a16="http://schemas.microsoft.com/office/drawing/2014/main" val="3966496174"/>
                  </a:ext>
                </a:extLst>
              </a:tr>
            </a:tbl>
          </a:graphicData>
        </a:graphic>
      </p:graphicFrame>
    </p:spTree>
    <p:extLst>
      <p:ext uri="{BB962C8B-B14F-4D97-AF65-F5344CB8AC3E}">
        <p14:creationId xmlns:p14="http://schemas.microsoft.com/office/powerpoint/2010/main" val="3461179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Harassment &amp; stalking</a:t>
            </a:r>
            <a:endParaRPr lang="en-GB" dirty="0"/>
          </a:p>
        </p:txBody>
      </p:sp>
      <p:sp>
        <p:nvSpPr>
          <p:cNvPr id="10" name="Rectangle 9"/>
          <p:cNvSpPr/>
          <p:nvPr/>
        </p:nvSpPr>
        <p:spPr>
          <a:xfrm>
            <a:off x="251520" y="1916832"/>
            <a:ext cx="8352928" cy="1584176"/>
          </a:xfrm>
          <a:prstGeom prst="rect">
            <a:avLst/>
          </a:prstGeom>
        </p:spPr>
        <p:style>
          <a:lnRef idx="1">
            <a:schemeClr val="accent4"/>
          </a:lnRef>
          <a:fillRef idx="2">
            <a:schemeClr val="accent4"/>
          </a:fillRef>
          <a:effectRef idx="1">
            <a:schemeClr val="accent4"/>
          </a:effectRef>
          <a:fontRef idx="minor">
            <a:schemeClr val="dk1"/>
          </a:fontRef>
        </p:style>
        <p:txBody>
          <a:bodyPr rtlCol="0" anchor="t"/>
          <a:lstStyle/>
          <a:p>
            <a:r>
              <a:rPr lang="en-GB" sz="3000" spc="150" dirty="0" smtClean="0">
                <a:solidFill>
                  <a:schemeClr val="accent4"/>
                </a:solidFill>
              </a:rPr>
              <a:t>Harassment:</a:t>
            </a:r>
            <a:endParaRPr lang="en-GB" sz="3000" spc="150" dirty="0">
              <a:solidFill>
                <a:schemeClr val="accent4"/>
              </a:solidFill>
            </a:endParaRPr>
          </a:p>
        </p:txBody>
      </p:sp>
      <p:sp>
        <p:nvSpPr>
          <p:cNvPr id="11" name="Rectangle 10"/>
          <p:cNvSpPr/>
          <p:nvPr/>
        </p:nvSpPr>
        <p:spPr>
          <a:xfrm>
            <a:off x="251520" y="3933056"/>
            <a:ext cx="8352928" cy="1584176"/>
          </a:xfrm>
          <a:prstGeom prst="rect">
            <a:avLst/>
          </a:prstGeom>
        </p:spPr>
        <p:style>
          <a:lnRef idx="1">
            <a:schemeClr val="accent3"/>
          </a:lnRef>
          <a:fillRef idx="2">
            <a:schemeClr val="accent3"/>
          </a:fillRef>
          <a:effectRef idx="1">
            <a:schemeClr val="accent3"/>
          </a:effectRef>
          <a:fontRef idx="minor">
            <a:schemeClr val="dk1"/>
          </a:fontRef>
        </p:style>
        <p:txBody>
          <a:bodyPr rtlCol="0" anchor="t"/>
          <a:lstStyle/>
          <a:p>
            <a:r>
              <a:rPr lang="en-GB" sz="3000" spc="150" dirty="0" smtClean="0">
                <a:solidFill>
                  <a:schemeClr val="accent4"/>
                </a:solidFill>
              </a:rPr>
              <a:t>Stalking:</a:t>
            </a:r>
            <a:endParaRPr lang="en-GB" sz="3000" spc="150" dirty="0">
              <a:solidFill>
                <a:schemeClr val="accent4"/>
              </a:solidFill>
            </a:endParaRPr>
          </a:p>
        </p:txBody>
      </p:sp>
      <p:sp>
        <p:nvSpPr>
          <p:cNvPr id="6" name="Rectangle 5"/>
          <p:cNvSpPr/>
          <p:nvPr/>
        </p:nvSpPr>
        <p:spPr>
          <a:xfrm>
            <a:off x="-25814" y="2478087"/>
            <a:ext cx="8630261" cy="830997"/>
          </a:xfrm>
          <a:prstGeom prst="rect">
            <a:avLst/>
          </a:prstGeom>
        </p:spPr>
        <p:txBody>
          <a:bodyPr wrap="square">
            <a:spAutoFit/>
          </a:bodyPr>
          <a:lstStyle/>
          <a:p>
            <a:pPr lvl="1"/>
            <a:r>
              <a:rPr lang="en-GB" sz="2400" dirty="0">
                <a:solidFill>
                  <a:srgbClr val="002060"/>
                </a:solidFill>
              </a:rPr>
              <a:t>Harassment is </a:t>
            </a:r>
            <a:r>
              <a:rPr lang="en-GB" sz="2400" dirty="0" smtClean="0">
                <a:solidFill>
                  <a:srgbClr val="002060"/>
                </a:solidFill>
              </a:rPr>
              <a:t>repeated unwanted </a:t>
            </a:r>
            <a:r>
              <a:rPr lang="en-GB" sz="2400" dirty="0">
                <a:solidFill>
                  <a:srgbClr val="002060"/>
                </a:solidFill>
              </a:rPr>
              <a:t>behaviour that offends someone or makes them feel distressed. </a:t>
            </a:r>
          </a:p>
        </p:txBody>
      </p:sp>
      <p:sp>
        <p:nvSpPr>
          <p:cNvPr id="13" name="Rectangle 12"/>
          <p:cNvSpPr/>
          <p:nvPr/>
        </p:nvSpPr>
        <p:spPr>
          <a:xfrm>
            <a:off x="-16769" y="4371201"/>
            <a:ext cx="8630261" cy="1200329"/>
          </a:xfrm>
          <a:prstGeom prst="rect">
            <a:avLst/>
          </a:prstGeom>
        </p:spPr>
        <p:txBody>
          <a:bodyPr wrap="square">
            <a:spAutoFit/>
          </a:bodyPr>
          <a:lstStyle/>
          <a:p>
            <a:pPr lvl="1"/>
            <a:r>
              <a:rPr lang="en-GB" sz="2400" dirty="0">
                <a:solidFill>
                  <a:srgbClr val="002060"/>
                </a:solidFill>
              </a:rPr>
              <a:t>Stalking is a pattern of unwanted and persistent behaviour, motivated by a fixation or </a:t>
            </a:r>
            <a:r>
              <a:rPr lang="en-GB" sz="2400" dirty="0" smtClean="0">
                <a:solidFill>
                  <a:srgbClr val="002060"/>
                </a:solidFill>
              </a:rPr>
              <a:t>obsession towards a person, </a:t>
            </a:r>
            <a:r>
              <a:rPr lang="en-GB" sz="2400" dirty="0">
                <a:solidFill>
                  <a:srgbClr val="002060"/>
                </a:solidFill>
              </a:rPr>
              <a:t>that causes </a:t>
            </a:r>
            <a:r>
              <a:rPr lang="en-GB" sz="2400" dirty="0" smtClean="0">
                <a:solidFill>
                  <a:srgbClr val="002060"/>
                </a:solidFill>
              </a:rPr>
              <a:t>them </a:t>
            </a:r>
            <a:r>
              <a:rPr lang="en-GB" sz="2400" dirty="0">
                <a:solidFill>
                  <a:srgbClr val="002060"/>
                </a:solidFill>
              </a:rPr>
              <a:t>to feel distressed or fearful.</a:t>
            </a:r>
          </a:p>
        </p:txBody>
      </p:sp>
    </p:spTree>
    <p:extLst>
      <p:ext uri="{BB962C8B-B14F-4D97-AF65-F5344CB8AC3E}">
        <p14:creationId xmlns:p14="http://schemas.microsoft.com/office/powerpoint/2010/main" val="273127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4"/>
          <p:cNvSpPr>
            <a:spLocks noGrp="1"/>
          </p:cNvSpPr>
          <p:nvPr>
            <p:ph type="title"/>
          </p:nvPr>
        </p:nvSpPr>
        <p:spPr/>
        <p:txBody>
          <a:bodyPr/>
          <a:lstStyle/>
          <a:p>
            <a:r>
              <a:rPr lang="en-GB" dirty="0" smtClean="0"/>
              <a:t>What do you think?</a:t>
            </a:r>
            <a:endParaRPr lang="en-GB" dirty="0"/>
          </a:p>
        </p:txBody>
      </p:sp>
      <p:sp>
        <p:nvSpPr>
          <p:cNvPr id="9" name="Rectangle 8"/>
          <p:cNvSpPr/>
          <p:nvPr/>
        </p:nvSpPr>
        <p:spPr>
          <a:xfrm>
            <a:off x="539552" y="1798539"/>
            <a:ext cx="4464496" cy="424847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000" spc="150" dirty="0">
                <a:solidFill>
                  <a:srgbClr val="006666"/>
                </a:solidFill>
              </a:rPr>
              <a:t>Acceptable  </a:t>
            </a:r>
            <a:r>
              <a:rPr lang="en-GB" sz="3000" spc="150" dirty="0">
                <a:solidFill>
                  <a:srgbClr val="006666"/>
                </a:solidFill>
                <a:sym typeface="Wingdings" panose="05000000000000000000" pitchFamily="2" charset="2"/>
              </a:rPr>
              <a:t></a:t>
            </a:r>
            <a:r>
              <a:rPr lang="en-GB" sz="3000" spc="150" dirty="0">
                <a:solidFill>
                  <a:srgbClr val="006666"/>
                </a:solidFill>
              </a:rPr>
              <a:t> </a:t>
            </a:r>
          </a:p>
          <a:p>
            <a:pPr algn="ctr"/>
            <a:endParaRPr lang="en-GB" sz="3000" spc="150" dirty="0">
              <a:solidFill>
                <a:srgbClr val="006666"/>
              </a:solidFill>
            </a:endParaRPr>
          </a:p>
          <a:p>
            <a:pPr algn="ctr"/>
            <a:r>
              <a:rPr lang="en-GB" sz="3000" spc="150" dirty="0">
                <a:solidFill>
                  <a:srgbClr val="006666"/>
                </a:solidFill>
              </a:rPr>
              <a:t>It depends  ?</a:t>
            </a:r>
          </a:p>
          <a:p>
            <a:pPr algn="ctr"/>
            <a:endParaRPr lang="en-GB" sz="3000" spc="150" dirty="0">
              <a:solidFill>
                <a:srgbClr val="006666"/>
              </a:solidFill>
            </a:endParaRPr>
          </a:p>
          <a:p>
            <a:pPr algn="ctr"/>
            <a:r>
              <a:rPr lang="en-GB" sz="3000" spc="150" dirty="0">
                <a:solidFill>
                  <a:srgbClr val="006666"/>
                </a:solidFill>
              </a:rPr>
              <a:t>Unacceptable  </a:t>
            </a:r>
            <a:r>
              <a:rPr lang="en-GB" sz="3000" spc="150" dirty="0">
                <a:solidFill>
                  <a:srgbClr val="006666"/>
                </a:solidFill>
                <a:sym typeface="Wingdings" panose="05000000000000000000" pitchFamily="2" charset="2"/>
              </a:rPr>
              <a:t></a:t>
            </a:r>
            <a:endParaRPr lang="en-GB" sz="3000" spc="150" dirty="0">
              <a:solidFill>
                <a:srgbClr val="006666"/>
              </a:solidFill>
            </a:endParaRPr>
          </a:p>
        </p:txBody>
      </p:sp>
      <p:pic>
        <p:nvPicPr>
          <p:cNvPr id="1026" name="Picture 2" descr="Checklist, Clipboard, Questionnaire, P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1022" y="2303524"/>
            <a:ext cx="3238500" cy="3238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514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152400"/>
            <a:ext cx="1801688" cy="1673352"/>
          </a:xfrm>
        </p:spPr>
        <p:txBody>
          <a:bodyPr/>
          <a:lstStyle/>
          <a:p>
            <a:pPr algn="ctr"/>
            <a:r>
              <a:rPr lang="en-GB" sz="2800" dirty="0" smtClean="0"/>
              <a:t>Sources of support</a:t>
            </a:r>
            <a:endParaRPr lang="en-GB" sz="2800" dirty="0"/>
          </a:p>
        </p:txBody>
      </p:sp>
      <p:sp>
        <p:nvSpPr>
          <p:cNvPr id="8" name="Rectangle 7"/>
          <p:cNvSpPr/>
          <p:nvPr/>
        </p:nvSpPr>
        <p:spPr>
          <a:xfrm>
            <a:off x="323528" y="159078"/>
            <a:ext cx="6408712" cy="514213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GB" sz="3000" dirty="0" smtClean="0">
                <a:solidFill>
                  <a:srgbClr val="002060"/>
                </a:solidFill>
              </a:rPr>
              <a:t>At school</a:t>
            </a:r>
            <a:r>
              <a:rPr lang="en-GB" sz="3000" dirty="0">
                <a:solidFill>
                  <a:srgbClr val="00B050"/>
                </a:solidFill>
              </a:rPr>
              <a:t> - tutors</a:t>
            </a:r>
            <a:r>
              <a:rPr lang="en-GB" sz="3000" dirty="0" smtClean="0">
                <a:solidFill>
                  <a:srgbClr val="00B050"/>
                </a:solidFill>
              </a:rPr>
              <a:t>, school nurse, counsellor</a:t>
            </a:r>
          </a:p>
          <a:p>
            <a:endParaRPr lang="en-GB" sz="3000" dirty="0">
              <a:solidFill>
                <a:srgbClr val="00B050"/>
              </a:solidFill>
            </a:endParaRPr>
          </a:p>
          <a:p>
            <a:r>
              <a:rPr lang="en-GB" sz="3000" dirty="0" smtClean="0">
                <a:solidFill>
                  <a:srgbClr val="002060"/>
                </a:solidFill>
              </a:rPr>
              <a:t>Police</a:t>
            </a:r>
            <a:r>
              <a:rPr lang="en-GB" sz="3000" dirty="0">
                <a:solidFill>
                  <a:srgbClr val="00B050"/>
                </a:solidFill>
              </a:rPr>
              <a:t> - </a:t>
            </a:r>
            <a:r>
              <a:rPr lang="en-GB" sz="3000" dirty="0" smtClean="0">
                <a:solidFill>
                  <a:srgbClr val="00B050"/>
                </a:solidFill>
              </a:rPr>
              <a:t>999 </a:t>
            </a:r>
            <a:r>
              <a:rPr lang="en-GB" sz="3000" dirty="0">
                <a:solidFill>
                  <a:srgbClr val="00B050"/>
                </a:solidFill>
              </a:rPr>
              <a:t>or 101 </a:t>
            </a:r>
          </a:p>
          <a:p>
            <a:endParaRPr lang="en-GB" sz="3000" dirty="0">
              <a:solidFill>
                <a:srgbClr val="00B050"/>
              </a:solidFill>
            </a:endParaRPr>
          </a:p>
          <a:p>
            <a:pPr lvl="0"/>
            <a:r>
              <a:rPr lang="en-GB" sz="3000" dirty="0" smtClean="0">
                <a:solidFill>
                  <a:srgbClr val="002060"/>
                </a:solidFill>
              </a:rPr>
              <a:t>National Stalking </a:t>
            </a:r>
            <a:r>
              <a:rPr lang="en-GB" sz="3000" dirty="0">
                <a:solidFill>
                  <a:srgbClr val="002060"/>
                </a:solidFill>
              </a:rPr>
              <a:t>Helpline</a:t>
            </a:r>
            <a:r>
              <a:rPr lang="en-GB" sz="3000" dirty="0">
                <a:solidFill>
                  <a:srgbClr val="00B050"/>
                </a:solidFill>
              </a:rPr>
              <a:t> </a:t>
            </a:r>
            <a:r>
              <a:rPr lang="en-GB" sz="3000" dirty="0" smtClean="0">
                <a:solidFill>
                  <a:srgbClr val="00B050"/>
                </a:solidFill>
              </a:rPr>
              <a:t>- 0808 802 0300 &amp; email support and online tools </a:t>
            </a:r>
            <a:r>
              <a:rPr lang="en-GB" sz="3000" u="sng" dirty="0">
                <a:hlinkClick r:id="rId3"/>
              </a:rPr>
              <a:t>www.stalkinghelpline.org</a:t>
            </a:r>
            <a:endParaRPr lang="en-GB" sz="3000" dirty="0"/>
          </a:p>
          <a:p>
            <a:endParaRPr lang="en-GB" sz="3000" dirty="0">
              <a:solidFill>
                <a:srgbClr val="00B050"/>
              </a:solidFill>
            </a:endParaRPr>
          </a:p>
          <a:p>
            <a:r>
              <a:rPr lang="en-GB" sz="3000" dirty="0">
                <a:solidFill>
                  <a:srgbClr val="002060"/>
                </a:solidFill>
              </a:rPr>
              <a:t>The Mix</a:t>
            </a:r>
            <a:r>
              <a:rPr lang="en-GB" sz="3000" dirty="0">
                <a:solidFill>
                  <a:srgbClr val="00B050"/>
                </a:solidFill>
              </a:rPr>
              <a:t> - </a:t>
            </a:r>
            <a:r>
              <a:rPr lang="en-GB" sz="3000" dirty="0">
                <a:solidFill>
                  <a:srgbClr val="00B050"/>
                </a:solidFill>
                <a:hlinkClick r:id="rId4"/>
              </a:rPr>
              <a:t>crime and </a:t>
            </a:r>
            <a:r>
              <a:rPr lang="en-GB" sz="3000" dirty="0" smtClean="0">
                <a:solidFill>
                  <a:srgbClr val="00B050"/>
                </a:solidFill>
                <a:hlinkClick r:id="rId4"/>
              </a:rPr>
              <a:t>safety section</a:t>
            </a:r>
            <a:endParaRPr lang="en-GB" sz="3000" dirty="0">
              <a:solidFill>
                <a:srgbClr val="00B050"/>
              </a:solidFill>
            </a:endParaRPr>
          </a:p>
          <a:p>
            <a:endParaRPr lang="en-GB" sz="3000" dirty="0" smtClean="0">
              <a:solidFill>
                <a:srgbClr val="00B050"/>
              </a:solidFill>
            </a:endParaRPr>
          </a:p>
        </p:txBody>
      </p:sp>
      <p:pic>
        <p:nvPicPr>
          <p:cNvPr id="4098" name="Picture 2" descr="Smartphone, App, News, Web, Intern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0905" y="4653136"/>
            <a:ext cx="2151355" cy="2204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2275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152400"/>
            <a:ext cx="1801688" cy="1673352"/>
          </a:xfrm>
        </p:spPr>
        <p:txBody>
          <a:bodyPr/>
          <a:lstStyle/>
          <a:p>
            <a:pPr algn="ctr"/>
            <a:r>
              <a:rPr lang="en-GB" sz="2800" dirty="0" smtClean="0"/>
              <a:t>Safety tips</a:t>
            </a:r>
            <a:endParaRPr lang="en-GB" sz="2800" dirty="0"/>
          </a:p>
        </p:txBody>
      </p:sp>
      <p:sp>
        <p:nvSpPr>
          <p:cNvPr id="8" name="Rectangle 7"/>
          <p:cNvSpPr/>
          <p:nvPr/>
        </p:nvSpPr>
        <p:spPr>
          <a:xfrm>
            <a:off x="323528" y="152400"/>
            <a:ext cx="6408712" cy="658896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457200" indent="-457200">
              <a:buFont typeface="Arial" panose="020B0604020202020204" pitchFamily="34" charset="0"/>
              <a:buChar char="•"/>
            </a:pPr>
            <a:r>
              <a:rPr lang="en-GB" sz="3000" spc="150" dirty="0">
                <a:solidFill>
                  <a:srgbClr val="006666"/>
                </a:solidFill>
              </a:rPr>
              <a:t>When breaking </a:t>
            </a:r>
            <a:r>
              <a:rPr lang="en-GB" sz="3000" spc="150" dirty="0" smtClean="0">
                <a:solidFill>
                  <a:srgbClr val="006666"/>
                </a:solidFill>
              </a:rPr>
              <a:t>up, </a:t>
            </a:r>
            <a:r>
              <a:rPr lang="en-GB" sz="3000" spc="150" dirty="0">
                <a:solidFill>
                  <a:srgbClr val="006666"/>
                </a:solidFill>
              </a:rPr>
              <a:t>or turning a person down, be clear about the decision</a:t>
            </a:r>
          </a:p>
          <a:p>
            <a:pPr marL="457200" indent="-457200">
              <a:buFont typeface="Arial" panose="020B0604020202020204" pitchFamily="34" charset="0"/>
              <a:buChar char="•"/>
            </a:pPr>
            <a:r>
              <a:rPr lang="en-GB" sz="3000" spc="150" dirty="0">
                <a:solidFill>
                  <a:srgbClr val="006666"/>
                </a:solidFill>
              </a:rPr>
              <a:t>Do not try to be gentle with someone who makes you feel uncomfortable – this could be misinterpreted as giving mixed signals</a:t>
            </a:r>
          </a:p>
          <a:p>
            <a:pPr marL="457200" indent="-457200">
              <a:buFont typeface="Arial" panose="020B0604020202020204" pitchFamily="34" charset="0"/>
              <a:buChar char="•"/>
            </a:pPr>
            <a:r>
              <a:rPr lang="en-GB" sz="3000" spc="150" dirty="0">
                <a:solidFill>
                  <a:srgbClr val="006666"/>
                </a:solidFill>
              </a:rPr>
              <a:t>It is important to take </a:t>
            </a:r>
            <a:r>
              <a:rPr lang="en-GB" sz="3000" spc="150" dirty="0" smtClean="0">
                <a:solidFill>
                  <a:srgbClr val="006666"/>
                </a:solidFill>
              </a:rPr>
              <a:t>uncomfortable behaviour seriously </a:t>
            </a:r>
            <a:r>
              <a:rPr lang="en-GB" sz="3000" spc="150" dirty="0">
                <a:solidFill>
                  <a:srgbClr val="006666"/>
                </a:solidFill>
              </a:rPr>
              <a:t>early on</a:t>
            </a:r>
          </a:p>
          <a:p>
            <a:pPr marL="457200" indent="-457200">
              <a:buFont typeface="Arial" panose="020B0604020202020204" pitchFamily="34" charset="0"/>
              <a:buChar char="•"/>
            </a:pPr>
            <a:r>
              <a:rPr lang="en-GB" sz="3000" spc="150" dirty="0">
                <a:solidFill>
                  <a:srgbClr val="006666"/>
                </a:solidFill>
              </a:rPr>
              <a:t>Cut off all contact if you feel you do not want to see them again</a:t>
            </a:r>
          </a:p>
        </p:txBody>
      </p:sp>
    </p:spTree>
    <p:extLst>
      <p:ext uri="{BB962C8B-B14F-4D97-AF65-F5344CB8AC3E}">
        <p14:creationId xmlns:p14="http://schemas.microsoft.com/office/powerpoint/2010/main" val="3507231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363034"/>
            <a:ext cx="1801688" cy="1476400"/>
          </a:xfrm>
        </p:spPr>
        <p:txBody>
          <a:bodyPr/>
          <a:lstStyle/>
          <a:p>
            <a:pPr algn="ctr"/>
            <a:r>
              <a:rPr lang="en-GB" sz="2800" dirty="0" smtClean="0"/>
              <a:t>IF being stalked</a:t>
            </a:r>
            <a:endParaRPr lang="en-GB" sz="2800" dirty="0"/>
          </a:p>
        </p:txBody>
      </p:sp>
      <p:sp>
        <p:nvSpPr>
          <p:cNvPr id="8" name="Rectangle 7"/>
          <p:cNvSpPr/>
          <p:nvPr/>
        </p:nvSpPr>
        <p:spPr>
          <a:xfrm>
            <a:off x="323528" y="116632"/>
            <a:ext cx="6408712" cy="662473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marL="457200" lvl="0" indent="-457200">
              <a:buFont typeface="Arial" panose="020B0604020202020204" pitchFamily="34" charset="0"/>
              <a:buChar char="•"/>
            </a:pPr>
            <a:r>
              <a:rPr lang="en-GB" sz="3000" spc="150" dirty="0" smtClean="0">
                <a:solidFill>
                  <a:srgbClr val="006666"/>
                </a:solidFill>
              </a:rPr>
              <a:t>Call </a:t>
            </a:r>
            <a:r>
              <a:rPr lang="en-GB" sz="3000" spc="150" dirty="0">
                <a:solidFill>
                  <a:srgbClr val="006666"/>
                </a:solidFill>
              </a:rPr>
              <a:t>the police</a:t>
            </a:r>
          </a:p>
          <a:p>
            <a:pPr marL="457200" lvl="0" indent="-457200">
              <a:buFont typeface="Arial" panose="020B0604020202020204" pitchFamily="34" charset="0"/>
              <a:buChar char="•"/>
            </a:pPr>
            <a:r>
              <a:rPr lang="en-GB" sz="3000" spc="150" dirty="0" smtClean="0">
                <a:solidFill>
                  <a:srgbClr val="006666"/>
                </a:solidFill>
              </a:rPr>
              <a:t>Seek support</a:t>
            </a:r>
          </a:p>
          <a:p>
            <a:pPr marL="457200" lvl="0" indent="-457200">
              <a:buFont typeface="Arial" panose="020B0604020202020204" pitchFamily="34" charset="0"/>
              <a:buChar char="•"/>
            </a:pPr>
            <a:r>
              <a:rPr lang="en-GB" sz="3000" spc="150" dirty="0" smtClean="0">
                <a:solidFill>
                  <a:srgbClr val="006666"/>
                </a:solidFill>
              </a:rPr>
              <a:t>Tell trusted people</a:t>
            </a:r>
          </a:p>
          <a:p>
            <a:pPr marL="457200" lvl="0" indent="-457200">
              <a:buFont typeface="Arial" panose="020B0604020202020204" pitchFamily="34" charset="0"/>
              <a:buChar char="•"/>
            </a:pPr>
            <a:endParaRPr lang="en-GB" sz="3000" spc="150" dirty="0">
              <a:solidFill>
                <a:srgbClr val="006666"/>
              </a:solidFill>
            </a:endParaRPr>
          </a:p>
          <a:p>
            <a:pPr marL="457200" lvl="0" indent="-457200">
              <a:buFont typeface="Arial" panose="020B0604020202020204" pitchFamily="34" charset="0"/>
              <a:buChar char="•"/>
            </a:pPr>
            <a:r>
              <a:rPr lang="en-GB" sz="3000" spc="150" dirty="0" smtClean="0">
                <a:solidFill>
                  <a:srgbClr val="006666"/>
                </a:solidFill>
              </a:rPr>
              <a:t>Be </a:t>
            </a:r>
            <a:r>
              <a:rPr lang="en-GB" sz="3000" spc="150" dirty="0">
                <a:solidFill>
                  <a:srgbClr val="006666"/>
                </a:solidFill>
              </a:rPr>
              <a:t>cyber secure: </a:t>
            </a:r>
          </a:p>
          <a:p>
            <a:pPr marL="742950" lvl="1" indent="-285750">
              <a:buFont typeface="Arial" panose="020B0604020202020204" pitchFamily="34" charset="0"/>
              <a:buChar char="•"/>
            </a:pPr>
            <a:r>
              <a:rPr lang="en-GB" sz="3000" spc="150" dirty="0">
                <a:solidFill>
                  <a:srgbClr val="006666"/>
                </a:solidFill>
              </a:rPr>
              <a:t>change </a:t>
            </a:r>
            <a:r>
              <a:rPr lang="en-GB" sz="3000" spc="150" dirty="0" smtClean="0">
                <a:solidFill>
                  <a:srgbClr val="006666"/>
                </a:solidFill>
              </a:rPr>
              <a:t>passwords</a:t>
            </a:r>
            <a:endParaRPr lang="en-GB" sz="3000" spc="150" dirty="0">
              <a:solidFill>
                <a:srgbClr val="006666"/>
              </a:solidFill>
            </a:endParaRPr>
          </a:p>
          <a:p>
            <a:pPr marL="742950" lvl="1" indent="-285750">
              <a:buFont typeface="Arial" panose="020B0604020202020204" pitchFamily="34" charset="0"/>
              <a:buChar char="•"/>
            </a:pPr>
            <a:r>
              <a:rPr lang="en-GB" sz="3000" spc="150" dirty="0">
                <a:solidFill>
                  <a:srgbClr val="006666"/>
                </a:solidFill>
              </a:rPr>
              <a:t>check </a:t>
            </a:r>
            <a:r>
              <a:rPr lang="en-GB" sz="3000" spc="150" dirty="0" smtClean="0">
                <a:solidFill>
                  <a:srgbClr val="006666"/>
                </a:solidFill>
              </a:rPr>
              <a:t>privacy </a:t>
            </a:r>
            <a:r>
              <a:rPr lang="en-GB" sz="3000" spc="150" dirty="0">
                <a:solidFill>
                  <a:srgbClr val="006666"/>
                </a:solidFill>
              </a:rPr>
              <a:t>settings</a:t>
            </a:r>
          </a:p>
          <a:p>
            <a:pPr marL="742950" lvl="1" indent="-285750">
              <a:buFont typeface="Arial" panose="020B0604020202020204" pitchFamily="34" charset="0"/>
              <a:buChar char="•"/>
            </a:pPr>
            <a:r>
              <a:rPr lang="en-GB" sz="3000" spc="150" dirty="0">
                <a:solidFill>
                  <a:srgbClr val="006666"/>
                </a:solidFill>
              </a:rPr>
              <a:t>scan for spyware</a:t>
            </a:r>
          </a:p>
          <a:p>
            <a:pPr marL="742950" lvl="1" indent="-285750">
              <a:buFont typeface="Arial" panose="020B0604020202020204" pitchFamily="34" charset="0"/>
              <a:buChar char="•"/>
            </a:pPr>
            <a:r>
              <a:rPr lang="en-GB" sz="3000" spc="150" dirty="0">
                <a:solidFill>
                  <a:srgbClr val="006666"/>
                </a:solidFill>
              </a:rPr>
              <a:t>visit </a:t>
            </a:r>
            <a:r>
              <a:rPr lang="en-GB" sz="3000" u="sng" spc="150" dirty="0" smtClean="0">
                <a:solidFill>
                  <a:srgbClr val="002060"/>
                </a:solidFill>
              </a:rPr>
              <a:t>getsafeonline.org</a:t>
            </a:r>
          </a:p>
          <a:p>
            <a:pPr lvl="1"/>
            <a:endParaRPr lang="en-GB" sz="3000" spc="150" dirty="0" smtClean="0">
              <a:solidFill>
                <a:srgbClr val="006666"/>
              </a:solidFill>
            </a:endParaRPr>
          </a:p>
          <a:p>
            <a:pPr marL="457200" lvl="0" indent="-457200">
              <a:buFont typeface="Arial" panose="020B0604020202020204" pitchFamily="34" charset="0"/>
              <a:buChar char="•"/>
            </a:pPr>
            <a:r>
              <a:rPr lang="en-GB" sz="3000" spc="150" dirty="0" smtClean="0">
                <a:solidFill>
                  <a:srgbClr val="006666"/>
                </a:solidFill>
              </a:rPr>
              <a:t>Avoid contact</a:t>
            </a:r>
          </a:p>
          <a:p>
            <a:pPr marL="457200" lvl="0" indent="-457200">
              <a:buFont typeface="Arial" panose="020B0604020202020204" pitchFamily="34" charset="0"/>
              <a:buChar char="•"/>
            </a:pPr>
            <a:r>
              <a:rPr lang="en-GB" sz="3000" spc="150" dirty="0" smtClean="0">
                <a:solidFill>
                  <a:srgbClr val="006666"/>
                </a:solidFill>
              </a:rPr>
              <a:t>Vary routines</a:t>
            </a:r>
          </a:p>
          <a:p>
            <a:pPr marL="457200" indent="-457200">
              <a:buFont typeface="Arial" panose="020B0604020202020204" pitchFamily="34" charset="0"/>
              <a:buChar char="•"/>
            </a:pPr>
            <a:r>
              <a:rPr lang="en-GB" sz="3000" spc="150" dirty="0">
                <a:solidFill>
                  <a:srgbClr val="006666"/>
                </a:solidFill>
              </a:rPr>
              <a:t>Record all </a:t>
            </a:r>
            <a:r>
              <a:rPr lang="en-GB" sz="3000" spc="150" dirty="0" smtClean="0">
                <a:solidFill>
                  <a:srgbClr val="006666"/>
                </a:solidFill>
              </a:rPr>
              <a:t>contact</a:t>
            </a:r>
            <a:endParaRPr lang="en-GB" sz="3000" spc="150" dirty="0">
              <a:solidFill>
                <a:srgbClr val="006666"/>
              </a:solidFill>
            </a:endParaRPr>
          </a:p>
        </p:txBody>
      </p:sp>
      <p:pic>
        <p:nvPicPr>
          <p:cNvPr id="5124" name="Picture 4" descr="Cyber Security, Security, Lock, Lock Icon, Lock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4107" y="2348880"/>
            <a:ext cx="2976265" cy="2976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13530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lice Ruggles Trust">
  <a:themeElements>
    <a:clrScheme name="Custom 5">
      <a:dk1>
        <a:sysClr val="windowText" lastClr="000000"/>
      </a:dk1>
      <a:lt1>
        <a:sysClr val="window" lastClr="FFFFFF"/>
      </a:lt1>
      <a:dk2>
        <a:srgbClr val="29541B"/>
      </a:dk2>
      <a:lt2>
        <a:srgbClr val="DBF5F9"/>
      </a:lt2>
      <a:accent1>
        <a:srgbClr val="DBF5F9"/>
      </a:accent1>
      <a:accent2>
        <a:srgbClr val="009DD9"/>
      </a:accent2>
      <a:accent3>
        <a:srgbClr val="0BD0D9"/>
      </a:accent3>
      <a:accent4>
        <a:srgbClr val="10CF9B"/>
      </a:accent4>
      <a:accent5>
        <a:srgbClr val="7CCA62"/>
      </a:accent5>
      <a:accent6>
        <a:srgbClr val="A5C249"/>
      </a:accent6>
      <a:hlink>
        <a:srgbClr val="002060"/>
      </a:hlink>
      <a:folHlink>
        <a:srgbClr val="85DFD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Alice Ruggles Trust</Template>
  <TotalTime>298</TotalTime>
  <Words>1059</Words>
  <Application>Microsoft Office PowerPoint</Application>
  <PresentationFormat>On-screen Show (4:3)</PresentationFormat>
  <Paragraphs>114</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Franklin Gothic Medium</vt:lpstr>
      <vt:lpstr>Wingdings</vt:lpstr>
      <vt:lpstr>Wingdings 2</vt:lpstr>
      <vt:lpstr>Alice Ruggles Trust</vt:lpstr>
      <vt:lpstr>Managing  unwanted  attention</vt:lpstr>
      <vt:lpstr>Ground rules</vt:lpstr>
      <vt:lpstr>Learning outcomes</vt:lpstr>
      <vt:lpstr>CONCEPT MAP</vt:lpstr>
      <vt:lpstr>Harassment &amp; stalking</vt:lpstr>
      <vt:lpstr>What do you think?</vt:lpstr>
      <vt:lpstr>Sources of support</vt:lpstr>
      <vt:lpstr>Safety tips</vt:lpstr>
      <vt:lpstr>IF being stalked</vt:lpstr>
      <vt:lpstr>What Could they do?</vt:lpstr>
      <vt:lpstr>Supporting a friend</vt:lpstr>
      <vt:lpstr>What have you learned?</vt:lpstr>
      <vt:lpstr>EXTENSION ACTIVITY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Sue Hills</dc:creator>
  <cp:lastModifiedBy>Anne Bell</cp:lastModifiedBy>
  <cp:revision>37</cp:revision>
  <dcterms:created xsi:type="dcterms:W3CDTF">2018-12-06T12:01:31Z</dcterms:created>
  <dcterms:modified xsi:type="dcterms:W3CDTF">2021-04-15T14:58:43Z</dcterms:modified>
</cp:coreProperties>
</file>